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0"/>
  </p:notesMasterIdLst>
  <p:sldIdLst>
    <p:sldId id="256" r:id="rId2"/>
    <p:sldId id="257" r:id="rId3"/>
    <p:sldId id="287" r:id="rId4"/>
    <p:sldId id="288" r:id="rId5"/>
    <p:sldId id="294" r:id="rId6"/>
    <p:sldId id="295" r:id="rId7"/>
    <p:sldId id="296" r:id="rId8"/>
    <p:sldId id="290" r:id="rId9"/>
  </p:sldIdLst>
  <p:sldSz cx="9144000" cy="5143500" type="screen16x9"/>
  <p:notesSz cx="6858000" cy="9144000"/>
  <p:embeddedFontLst>
    <p:embeddedFont>
      <p:font typeface="Anaheim" panose="020B0604020202020204" charset="0"/>
      <p:regular r:id="rId11"/>
    </p:embeddedFont>
    <p:embeddedFont>
      <p:font typeface="IRANSansMobile" panose="020B0506030804020204" pitchFamily="34" charset="-78"/>
      <p:regular r:id="rId12"/>
      <p:bold r:id="rId13"/>
    </p:embeddedFont>
    <p:embeddedFont>
      <p:font typeface="Roboto Condensed Light" panose="02000000000000000000" pitchFamily="2" charset="0"/>
      <p:regular r:id="rId14"/>
      <p:italic r:id="rId15"/>
    </p:embeddedFont>
    <p:embeddedFont>
      <p:font typeface="Work Sans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F3119DB-8185-4469-95ED-12E6D2AE684D}">
  <a:tblStyle styleId="{6F3119DB-8185-4469-95ED-12E6D2AE68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2" d="100"/>
          <a:sy n="132" d="100"/>
        </p:scale>
        <p:origin x="101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14361a249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14361a249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18ad8b1eb5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18ad8b1eb5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619" y="1913524"/>
            <a:ext cx="4142100" cy="18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626" y="3923775"/>
            <a:ext cx="4142100" cy="3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7371325" y="4608500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715100" y="1334850"/>
            <a:ext cx="7446900" cy="30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15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8385054" y="-46025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2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8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/>
          <p:nvPr/>
        </p:nvSpPr>
        <p:spPr>
          <a:xfrm>
            <a:off x="8428904" y="-428625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" name="Google Shape;182;p28"/>
          <p:cNvCxnSpPr/>
          <p:nvPr/>
        </p:nvCxnSpPr>
        <p:spPr>
          <a:xfrm>
            <a:off x="0" y="4608500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954150" y="535000"/>
            <a:ext cx="72357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1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4" name="Google Shape;204;p31"/>
          <p:cNvCxnSpPr/>
          <p:nvPr/>
        </p:nvCxnSpPr>
        <p:spPr>
          <a:xfrm>
            <a:off x="7371325" y="4608225"/>
            <a:ext cx="17727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Google Shape;205;p31"/>
          <p:cNvSpPr/>
          <p:nvPr/>
        </p:nvSpPr>
        <p:spPr>
          <a:xfrm>
            <a:off x="-553563" y="-9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/>
          <p:nvPr/>
        </p:nvSpPr>
        <p:spPr>
          <a:xfrm>
            <a:off x="8428904" y="-123825"/>
            <a:ext cx="1291980" cy="1291259"/>
          </a:xfrm>
          <a:custGeom>
            <a:avLst/>
            <a:gdLst/>
            <a:ahLst/>
            <a:cxnLst/>
            <a:rect l="l" t="t" r="r" b="b"/>
            <a:pathLst>
              <a:path w="32227" h="32207" extrusionOk="0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6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6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3" r:id="rId3"/>
    <p:sldLayoutId id="2147483674" r:id="rId4"/>
    <p:sldLayoutId id="2147483677" r:id="rId5"/>
    <p:sldLayoutId id="2147483678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6"/>
          <p:cNvSpPr txBox="1">
            <a:spLocks noGrp="1"/>
          </p:cNvSpPr>
          <p:nvPr>
            <p:ph type="ctrTitle"/>
          </p:nvPr>
        </p:nvSpPr>
        <p:spPr>
          <a:xfrm>
            <a:off x="667657" y="2146181"/>
            <a:ext cx="7551233" cy="7464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NSansMobile" panose="020B0506030804020204" pitchFamily="34" charset="-78"/>
                <a:cs typeface="B Koodak" panose="00000700000000000000" pitchFamily="2" charset="-78"/>
              </a:rPr>
              <a:t>مبانی بازیابی اطلاعات و جستجو وب</a:t>
            </a:r>
            <a:endParaRPr sz="4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NSansMobile" panose="020B0506030804020204" pitchFamily="34" charset="-78"/>
              <a:cs typeface="B Koodak" panose="00000700000000000000" pitchFamily="2" charset="-78"/>
            </a:endParaRPr>
          </a:p>
        </p:txBody>
      </p:sp>
      <p:sp>
        <p:nvSpPr>
          <p:cNvPr id="221" name="Google Shape;221;p36"/>
          <p:cNvSpPr txBox="1">
            <a:spLocks noGrp="1"/>
          </p:cNvSpPr>
          <p:nvPr>
            <p:ph type="subTitle" idx="1"/>
          </p:nvPr>
        </p:nvSpPr>
        <p:spPr>
          <a:xfrm>
            <a:off x="6683828" y="3123195"/>
            <a:ext cx="1239605" cy="3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dirty="0">
                <a:solidFill>
                  <a:schemeClr val="accent3"/>
                </a:solidFill>
                <a:cs typeface="B Koodak" panose="00000700000000000000" pitchFamily="2" charset="-78"/>
              </a:rPr>
              <a:t>دانیال بیاتی</a:t>
            </a:r>
            <a:r>
              <a:rPr lang="en-US" sz="2000" dirty="0">
                <a:solidFill>
                  <a:schemeClr val="accent3"/>
                </a:solidFill>
                <a:cs typeface="B Koodak" panose="00000700000000000000" pitchFamily="2" charset="-78"/>
              </a:rPr>
              <a:t> </a:t>
            </a:r>
            <a:endParaRPr sz="2000" dirty="0">
              <a:solidFill>
                <a:schemeClr val="accent3"/>
              </a:solidFill>
              <a:cs typeface="B Koodak" panose="00000700000000000000" pitchFamily="2" charset="-78"/>
            </a:endParaRPr>
          </a:p>
        </p:txBody>
      </p:sp>
      <p:sp>
        <p:nvSpPr>
          <p:cNvPr id="222" name="Google Shape;222;p36"/>
          <p:cNvSpPr/>
          <p:nvPr/>
        </p:nvSpPr>
        <p:spPr>
          <a:xfrm>
            <a:off x="4743994" y="1512738"/>
            <a:ext cx="3114127" cy="4028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fa-IR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  <a:cs typeface="B Koodak" panose="00000700000000000000" pitchFamily="2" charset="-78"/>
              </a:rPr>
              <a:t>تمرین عملی شماره دو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Work Sans"/>
              <a:cs typeface="B Koodak" panose="00000700000000000000" pitchFamily="2" charset="-78"/>
            </a:endParaRPr>
          </a:p>
        </p:txBody>
      </p:sp>
      <p:grpSp>
        <p:nvGrpSpPr>
          <p:cNvPr id="223" name="Google Shape;223;p36"/>
          <p:cNvGrpSpPr/>
          <p:nvPr/>
        </p:nvGrpSpPr>
        <p:grpSpPr>
          <a:xfrm>
            <a:off x="7206343" y="386950"/>
            <a:ext cx="1937646" cy="296100"/>
            <a:chOff x="7554075" y="386950"/>
            <a:chExt cx="1589914" cy="296100"/>
          </a:xfrm>
        </p:grpSpPr>
        <p:cxnSp>
          <p:nvCxnSpPr>
            <p:cNvPr id="224" name="Google Shape;224;p36"/>
            <p:cNvCxnSpPr/>
            <p:nvPr/>
          </p:nvCxnSpPr>
          <p:spPr>
            <a:xfrm>
              <a:off x="8310589" y="535000"/>
              <a:ext cx="833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5" name="Google Shape;225;p36"/>
            <p:cNvSpPr txBox="1"/>
            <p:nvPr/>
          </p:nvSpPr>
          <p:spPr>
            <a:xfrm>
              <a:off x="7554075" y="386950"/>
              <a:ext cx="7191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a-IR" sz="1700" b="1" dirty="0">
                  <a:solidFill>
                    <a:schemeClr val="lt2"/>
                  </a:solidFill>
                  <a:latin typeface="Work Sans"/>
                  <a:ea typeface="Work Sans"/>
                  <a:cs typeface="B Koodak" panose="00000700000000000000" pitchFamily="2" charset="-78"/>
                  <a:sym typeface="Work Sans"/>
                </a:rPr>
                <a:t>به نام خدا</a:t>
              </a:r>
              <a:endParaRPr sz="1700" b="1" dirty="0">
                <a:solidFill>
                  <a:schemeClr val="lt2"/>
                </a:solidFill>
                <a:latin typeface="Work Sans"/>
                <a:ea typeface="Work Sans"/>
                <a:cs typeface="B Koodak" panose="00000700000000000000" pitchFamily="2" charset="-78"/>
                <a:sym typeface="Work Sans"/>
              </a:endParaRPr>
            </a:p>
          </p:txBody>
        </p:sp>
      </p:grpSp>
      <p:sp>
        <p:nvSpPr>
          <p:cNvPr id="234" name="Google Shape;234;p36"/>
          <p:cNvSpPr/>
          <p:nvPr/>
        </p:nvSpPr>
        <p:spPr>
          <a:xfrm>
            <a:off x="471262" y="10652"/>
            <a:ext cx="2386157" cy="517674"/>
          </a:xfrm>
          <a:custGeom>
            <a:avLst/>
            <a:gdLst/>
            <a:ahLst/>
            <a:cxnLst/>
            <a:rect l="l" t="t" r="r" b="b"/>
            <a:pathLst>
              <a:path w="59520" h="12912" extrusionOk="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21;p36">
            <a:extLst>
              <a:ext uri="{FF2B5EF4-FFF2-40B4-BE49-F238E27FC236}">
                <a16:creationId xmlns:a16="http://schemas.microsoft.com/office/drawing/2014/main" id="{4AF68FA6-5711-9E63-DB6A-117AD687133A}"/>
              </a:ext>
            </a:extLst>
          </p:cNvPr>
          <p:cNvSpPr txBox="1">
            <a:spLocks/>
          </p:cNvSpPr>
          <p:nvPr/>
        </p:nvSpPr>
        <p:spPr>
          <a:xfrm>
            <a:off x="6139542" y="3594201"/>
            <a:ext cx="1783891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r" rtl="1"/>
            <a:r>
              <a:rPr lang="fa-IR" sz="2000" dirty="0">
                <a:solidFill>
                  <a:schemeClr val="accent3"/>
                </a:solidFill>
                <a:cs typeface="B Koodak" panose="00000700000000000000" pitchFamily="2" charset="-78"/>
              </a:rPr>
              <a:t>محمد جواد کفایتی</a:t>
            </a:r>
          </a:p>
        </p:txBody>
      </p:sp>
      <p:sp>
        <p:nvSpPr>
          <p:cNvPr id="4" name="Google Shape;221;p36">
            <a:extLst>
              <a:ext uri="{FF2B5EF4-FFF2-40B4-BE49-F238E27FC236}">
                <a16:creationId xmlns:a16="http://schemas.microsoft.com/office/drawing/2014/main" id="{980275BB-24DF-5EE8-8DD3-028AAE84D8CB}"/>
              </a:ext>
            </a:extLst>
          </p:cNvPr>
          <p:cNvSpPr txBox="1">
            <a:spLocks/>
          </p:cNvSpPr>
          <p:nvPr/>
        </p:nvSpPr>
        <p:spPr>
          <a:xfrm>
            <a:off x="5196114" y="4157754"/>
            <a:ext cx="2727319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r" rtl="1"/>
            <a:r>
              <a:rPr lang="fa-IR" sz="2000" dirty="0">
                <a:solidFill>
                  <a:schemeClr val="tx2"/>
                </a:solidFill>
                <a:cs typeface="B Koodak" panose="00000700000000000000" pitchFamily="2" charset="-78"/>
              </a:rPr>
              <a:t>استاد :  دکتر هدی مشایخی</a:t>
            </a:r>
          </a:p>
        </p:txBody>
      </p:sp>
      <p:sp>
        <p:nvSpPr>
          <p:cNvPr id="5" name="Google Shape;221;p36">
            <a:extLst>
              <a:ext uri="{FF2B5EF4-FFF2-40B4-BE49-F238E27FC236}">
                <a16:creationId xmlns:a16="http://schemas.microsoft.com/office/drawing/2014/main" id="{0739B526-92F2-F3D7-78C2-133CF9E3BDE3}"/>
              </a:ext>
            </a:extLst>
          </p:cNvPr>
          <p:cNvSpPr txBox="1">
            <a:spLocks/>
          </p:cNvSpPr>
          <p:nvPr/>
        </p:nvSpPr>
        <p:spPr>
          <a:xfrm>
            <a:off x="827312" y="3123195"/>
            <a:ext cx="1259199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ctr" rtl="1"/>
            <a:r>
              <a:rPr lang="fa-IR" sz="2000" dirty="0">
                <a:solidFill>
                  <a:schemeClr val="accent3"/>
                </a:solidFill>
                <a:cs typeface="B Koodak" panose="00000700000000000000" pitchFamily="2" charset="-78"/>
              </a:rPr>
              <a:t>9816073</a:t>
            </a:r>
          </a:p>
        </p:txBody>
      </p:sp>
      <p:sp>
        <p:nvSpPr>
          <p:cNvPr id="6" name="Google Shape;221;p36">
            <a:extLst>
              <a:ext uri="{FF2B5EF4-FFF2-40B4-BE49-F238E27FC236}">
                <a16:creationId xmlns:a16="http://schemas.microsoft.com/office/drawing/2014/main" id="{5941D9DA-2EFA-739E-962B-E923E3E27A06}"/>
              </a:ext>
            </a:extLst>
          </p:cNvPr>
          <p:cNvSpPr txBox="1">
            <a:spLocks/>
          </p:cNvSpPr>
          <p:nvPr/>
        </p:nvSpPr>
        <p:spPr>
          <a:xfrm>
            <a:off x="827314" y="3594201"/>
            <a:ext cx="1259198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ctr" rtl="1"/>
            <a:r>
              <a:rPr lang="fa-IR" sz="2000" dirty="0">
                <a:solidFill>
                  <a:schemeClr val="accent3"/>
                </a:solidFill>
                <a:cs typeface="B Koodak" panose="00000700000000000000" pitchFamily="2" charset="-78"/>
              </a:rPr>
              <a:t>9823793</a:t>
            </a:r>
          </a:p>
        </p:txBody>
      </p:sp>
      <p:sp>
        <p:nvSpPr>
          <p:cNvPr id="7" name="Google Shape;222;p36">
            <a:extLst>
              <a:ext uri="{FF2B5EF4-FFF2-40B4-BE49-F238E27FC236}">
                <a16:creationId xmlns:a16="http://schemas.microsoft.com/office/drawing/2014/main" id="{75F1D48C-43AC-A964-4C36-C160982F9DE5}"/>
              </a:ext>
            </a:extLst>
          </p:cNvPr>
          <p:cNvSpPr/>
          <p:nvPr/>
        </p:nvSpPr>
        <p:spPr>
          <a:xfrm>
            <a:off x="1959430" y="4355772"/>
            <a:ext cx="2053770" cy="21480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Work Sans"/>
              <a:cs typeface="B Koodak" panose="00000700000000000000" pitchFamily="2" charset="-78"/>
            </a:endParaRPr>
          </a:p>
        </p:txBody>
      </p:sp>
      <p:cxnSp>
        <p:nvCxnSpPr>
          <p:cNvPr id="8" name="Google Shape;224;p36">
            <a:extLst>
              <a:ext uri="{FF2B5EF4-FFF2-40B4-BE49-F238E27FC236}">
                <a16:creationId xmlns:a16="http://schemas.microsoft.com/office/drawing/2014/main" id="{CB9A4145-24FC-E80E-4BCA-E4EC34C549AB}"/>
              </a:ext>
            </a:extLst>
          </p:cNvPr>
          <p:cNvCxnSpPr>
            <a:cxnSpLocks/>
            <a:stCxn id="5" idx="3"/>
            <a:endCxn id="221" idx="1"/>
          </p:cNvCxnSpPr>
          <p:nvPr/>
        </p:nvCxnSpPr>
        <p:spPr>
          <a:xfrm>
            <a:off x="2086511" y="3289695"/>
            <a:ext cx="4597317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Google Shape;224;p36">
            <a:extLst>
              <a:ext uri="{FF2B5EF4-FFF2-40B4-BE49-F238E27FC236}">
                <a16:creationId xmlns:a16="http://schemas.microsoft.com/office/drawing/2014/main" id="{E1F8831A-BC13-96DC-A9D2-227DDBEF316B}"/>
              </a:ext>
            </a:extLst>
          </p:cNvPr>
          <p:cNvCxnSpPr>
            <a:cxnSpLocks/>
            <a:stCxn id="6" idx="3"/>
            <a:endCxn id="3" idx="1"/>
          </p:cNvCxnSpPr>
          <p:nvPr/>
        </p:nvCxnSpPr>
        <p:spPr>
          <a:xfrm>
            <a:off x="2086512" y="3760701"/>
            <a:ext cx="405303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20;p36">
            <a:extLst>
              <a:ext uri="{FF2B5EF4-FFF2-40B4-BE49-F238E27FC236}">
                <a16:creationId xmlns:a16="http://schemas.microsoft.com/office/drawing/2014/main" id="{5EFF9AB4-1405-C056-B3AD-81159DFA9748}"/>
              </a:ext>
            </a:extLst>
          </p:cNvPr>
          <p:cNvSpPr txBox="1">
            <a:spLocks/>
          </p:cNvSpPr>
          <p:nvPr/>
        </p:nvSpPr>
        <p:spPr>
          <a:xfrm>
            <a:off x="660400" y="643953"/>
            <a:ext cx="7075714" cy="163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just" rtl="1"/>
            <a:r>
              <a:rPr lang="fa-IR" sz="1600" dirty="0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تعدادی مجموعه داده مرجع برای بازیابی قرار دارد که توسط حل تمرین یکی از آنها به گروه شما تعلق میگیرد. در مجموعه داده، تعدادی سند، تعداد پرس و جو و همچنین ارتباط اسناد با پرس و جو ها مشخص شده است. برنامه ای بنویسید که بردار هر سند و هر پرس و جو را در فضای برداری با روش وزن دهی </a:t>
            </a:r>
            <a:r>
              <a:rPr lang="en-US" sz="1600" dirty="0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idf-Tf</a:t>
            </a:r>
            <a:r>
              <a:rPr lang="fa-IR" sz="1600" dirty="0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</a:t>
            </a:r>
            <a:r>
              <a:rPr lang="en-US" sz="1600" dirty="0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</a:t>
            </a:r>
            <a:r>
              <a:rPr lang="fa-IR" sz="1600" dirty="0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به دست آورد. سپس برای هر پرس و جو 10 سند برتر مرتبط با پرس و جو را با روش شباهت کسینوسی محاسبه کنید و با مقایسه با مجموعه مرجع مقادیر صحت، یادآوری و معیار 1</a:t>
            </a:r>
            <a:r>
              <a:rPr lang="en-US" sz="1600" dirty="0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F </a:t>
            </a:r>
            <a:r>
              <a:rPr lang="fa-IR" sz="1600" dirty="0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را برای هر پرس و جو و میانگین برای کل مجموعه داده را محاسبه کنید</a:t>
            </a:r>
            <a:endParaRPr lang="en-US" sz="1600" dirty="0">
              <a:solidFill>
                <a:schemeClr val="accent3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</p:txBody>
      </p:sp>
      <p:sp>
        <p:nvSpPr>
          <p:cNvPr id="8" name="Google Shape;302;p39">
            <a:extLst>
              <a:ext uri="{FF2B5EF4-FFF2-40B4-BE49-F238E27FC236}">
                <a16:creationId xmlns:a16="http://schemas.microsoft.com/office/drawing/2014/main" id="{D2814CA0-9C4D-79D3-A68E-5CF63C33C0A0}"/>
              </a:ext>
            </a:extLst>
          </p:cNvPr>
          <p:cNvSpPr/>
          <p:nvPr/>
        </p:nvSpPr>
        <p:spPr>
          <a:xfrm>
            <a:off x="498634" y="4121356"/>
            <a:ext cx="647559" cy="4053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Work Sans"/>
              </a:rPr>
              <a:t>01</a:t>
            </a:r>
          </a:p>
        </p:txBody>
      </p:sp>
      <p:sp>
        <p:nvSpPr>
          <p:cNvPr id="16" name="Google Shape;302;p39">
            <a:extLst>
              <a:ext uri="{FF2B5EF4-FFF2-40B4-BE49-F238E27FC236}">
                <a16:creationId xmlns:a16="http://schemas.microsoft.com/office/drawing/2014/main" id="{27B2FDD4-BC4A-BAE0-9A45-CA6B77415116}"/>
              </a:ext>
            </a:extLst>
          </p:cNvPr>
          <p:cNvSpPr/>
          <p:nvPr/>
        </p:nvSpPr>
        <p:spPr>
          <a:xfrm>
            <a:off x="8470033" y="4722193"/>
            <a:ext cx="388233" cy="27599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01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3B34E5-EBE9-617A-EAE1-7B781D752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518" y="2864758"/>
            <a:ext cx="2815225" cy="15686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20;p36">
            <a:extLst>
              <a:ext uri="{FF2B5EF4-FFF2-40B4-BE49-F238E27FC236}">
                <a16:creationId xmlns:a16="http://schemas.microsoft.com/office/drawing/2014/main" id="{FAAA21CB-5639-428F-C605-B966D6576443}"/>
              </a:ext>
            </a:extLst>
          </p:cNvPr>
          <p:cNvSpPr txBox="1">
            <a:spLocks/>
          </p:cNvSpPr>
          <p:nvPr/>
        </p:nvSpPr>
        <p:spPr>
          <a:xfrm>
            <a:off x="1299029" y="415737"/>
            <a:ext cx="6545942" cy="369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just" rtl="1"/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فایل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main.py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برنامه اصلی می باشد که از دو کلاس شباهت کسینوسی و جستوجو تشکیل شده است.</a:t>
            </a:r>
            <a:endParaRPr lang="en-US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</p:txBody>
      </p:sp>
      <p:sp>
        <p:nvSpPr>
          <p:cNvPr id="6" name="Google Shape;220;p36">
            <a:extLst>
              <a:ext uri="{FF2B5EF4-FFF2-40B4-BE49-F238E27FC236}">
                <a16:creationId xmlns:a16="http://schemas.microsoft.com/office/drawing/2014/main" id="{8445FB85-113C-0484-094B-2B0B45F82928}"/>
              </a:ext>
            </a:extLst>
          </p:cNvPr>
          <p:cNvSpPr txBox="1">
            <a:spLocks/>
          </p:cNvSpPr>
          <p:nvPr/>
        </p:nvSpPr>
        <p:spPr>
          <a:xfrm>
            <a:off x="64106" y="950383"/>
            <a:ext cx="7780865" cy="472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just" rtl="1">
              <a:lnSpc>
                <a:spcPct val="150000"/>
              </a:lnSpc>
            </a:pP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برای حل این تمرین از کتابخانه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whoosh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کمک گرفته شده است که توابع استفاده شده به صورت زیر می باشند:</a:t>
            </a:r>
          </a:p>
        </p:txBody>
      </p:sp>
      <p:sp>
        <p:nvSpPr>
          <p:cNvPr id="15" name="Google Shape;302;p39">
            <a:extLst>
              <a:ext uri="{FF2B5EF4-FFF2-40B4-BE49-F238E27FC236}">
                <a16:creationId xmlns:a16="http://schemas.microsoft.com/office/drawing/2014/main" id="{946DADE7-2561-16A6-F141-98B579B1CE73}"/>
              </a:ext>
            </a:extLst>
          </p:cNvPr>
          <p:cNvSpPr/>
          <p:nvPr/>
        </p:nvSpPr>
        <p:spPr>
          <a:xfrm>
            <a:off x="8403771" y="4722193"/>
            <a:ext cx="454495" cy="27599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0</a:t>
            </a:r>
            <a:r>
              <a:rPr lang="en-US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2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solidFill>
                <a:schemeClr val="accent3">
                  <a:lumMod val="60000"/>
                  <a:lumOff val="40000"/>
                </a:schemeClr>
              </a:solidFill>
              <a:latin typeface="Work San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D4631A-7E0A-EBF1-B915-84C94CDE7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134" y="1753495"/>
            <a:ext cx="5909732" cy="2968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781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20;p36">
            <a:extLst>
              <a:ext uri="{FF2B5EF4-FFF2-40B4-BE49-F238E27FC236}">
                <a16:creationId xmlns:a16="http://schemas.microsoft.com/office/drawing/2014/main" id="{8445FB85-113C-0484-094B-2B0B45F82928}"/>
              </a:ext>
            </a:extLst>
          </p:cNvPr>
          <p:cNvSpPr txBox="1">
            <a:spLocks/>
          </p:cNvSpPr>
          <p:nvPr/>
        </p:nvSpPr>
        <p:spPr>
          <a:xfrm>
            <a:off x="5696857" y="683354"/>
            <a:ext cx="3074323" cy="4176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just" rtl="1"/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                   کلاس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CosineSimilarity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:</a:t>
            </a:r>
          </a:p>
          <a:p>
            <a:pPr algn="just" rtl="1"/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/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>
              <a:spcAft>
                <a:spcPts val="1200"/>
              </a:spcAft>
            </a:pP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تابع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create_doc_frequency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به عنوان ورودی لیست داکیومنت های مورد نظر را گرفته و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tf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هر کلمه را محاسبه کرده و آرایه </a:t>
            </a:r>
            <a:r>
              <a:rPr lang="en-US" sz="14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doc_freq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را بروزرسانی می کند.</a:t>
            </a:r>
          </a:p>
          <a:p>
            <a:pPr algn="just" rtl="1">
              <a:spcAft>
                <a:spcPts val="1200"/>
              </a:spcAft>
            </a:pPr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>
              <a:spcAft>
                <a:spcPts val="1200"/>
              </a:spcAft>
            </a:pP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تابع </a:t>
            </a:r>
            <a:r>
              <a:rPr lang="en-US" sz="14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create_inverse_term_frequency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به عنوان ورودی لیستی از داکیومنت ها را دریافت کرده و با پیمایش درون آرایه </a:t>
            </a:r>
            <a:r>
              <a:rPr lang="en-US" sz="14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docs_freqs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idf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هرکلمه را حساب کرده و ذخیره می کند.</a:t>
            </a:r>
          </a:p>
        </p:txBody>
      </p:sp>
      <p:sp>
        <p:nvSpPr>
          <p:cNvPr id="5" name="Google Shape;302;p39">
            <a:extLst>
              <a:ext uri="{FF2B5EF4-FFF2-40B4-BE49-F238E27FC236}">
                <a16:creationId xmlns:a16="http://schemas.microsoft.com/office/drawing/2014/main" id="{FAB34C9F-341F-63C4-719D-C331DCB8F760}"/>
              </a:ext>
            </a:extLst>
          </p:cNvPr>
          <p:cNvSpPr/>
          <p:nvPr/>
        </p:nvSpPr>
        <p:spPr>
          <a:xfrm>
            <a:off x="8403771" y="4722193"/>
            <a:ext cx="454495" cy="27599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0</a:t>
            </a:r>
            <a:r>
              <a:rPr lang="en-US" b="1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3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solidFill>
                <a:schemeClr val="accent3">
                  <a:lumMod val="60000"/>
                  <a:lumOff val="40000"/>
                </a:schemeClr>
              </a:solidFill>
              <a:latin typeface="Work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EEDF5D-BAEE-5FF8-F0BF-23DF4FC83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0603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933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20;p36">
            <a:extLst>
              <a:ext uri="{FF2B5EF4-FFF2-40B4-BE49-F238E27FC236}">
                <a16:creationId xmlns:a16="http://schemas.microsoft.com/office/drawing/2014/main" id="{8445FB85-113C-0484-094B-2B0B45F82928}"/>
              </a:ext>
            </a:extLst>
          </p:cNvPr>
          <p:cNvSpPr txBox="1">
            <a:spLocks/>
          </p:cNvSpPr>
          <p:nvPr/>
        </p:nvSpPr>
        <p:spPr>
          <a:xfrm>
            <a:off x="5696857" y="683354"/>
            <a:ext cx="3074323" cy="4176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just" rtl="1"/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/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>
              <a:spcAft>
                <a:spcPts val="1200"/>
              </a:spcAft>
            </a:pP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تابع </a:t>
            </a:r>
            <a:r>
              <a:rPr lang="en-US" sz="14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create_document_vectors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با توجه به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tf-idf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های حساب شده در دو تابع قبل بردار داکیومنت ها را می سازد تا در مرحله بعدی شباهت کسینوسی محاسبه شود.</a:t>
            </a:r>
          </a:p>
          <a:p>
            <a:pPr algn="just" rtl="1">
              <a:spcAft>
                <a:spcPts val="1200"/>
              </a:spcAft>
            </a:pPr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>
              <a:spcAft>
                <a:spcPts val="1200"/>
              </a:spcAft>
            </a:pP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تابع </a:t>
            </a:r>
            <a:r>
              <a:rPr lang="en-US" sz="14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cosine_similarity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پس از محاسبه بردار کوئری مورد نظر با محاسبه ضرب داخلی بردار ها و اندازه هر بردار شباهت داکیومنت ها به کوئری مورد نظر رامحاسبه کرده و درون آرایه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sims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ذخیره می کند تا شباهت همه داکیومنت ها به کوئری را داشته باشیم.</a:t>
            </a:r>
          </a:p>
        </p:txBody>
      </p:sp>
      <p:sp>
        <p:nvSpPr>
          <p:cNvPr id="5" name="Google Shape;302;p39">
            <a:extLst>
              <a:ext uri="{FF2B5EF4-FFF2-40B4-BE49-F238E27FC236}">
                <a16:creationId xmlns:a16="http://schemas.microsoft.com/office/drawing/2014/main" id="{FAB34C9F-341F-63C4-719D-C331DCB8F760}"/>
              </a:ext>
            </a:extLst>
          </p:cNvPr>
          <p:cNvSpPr/>
          <p:nvPr/>
        </p:nvSpPr>
        <p:spPr>
          <a:xfrm>
            <a:off x="8403771" y="4722193"/>
            <a:ext cx="454495" cy="27599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0</a:t>
            </a:r>
            <a:r>
              <a:rPr lang="fa-IR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4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solidFill>
                <a:schemeClr val="accent3">
                  <a:lumMod val="60000"/>
                  <a:lumOff val="40000"/>
                </a:schemeClr>
              </a:solidFill>
              <a:latin typeface="Work San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BBEFDB-6AD9-E3C0-F38E-E6A45BDA1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4873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95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20;p36">
            <a:extLst>
              <a:ext uri="{FF2B5EF4-FFF2-40B4-BE49-F238E27FC236}">
                <a16:creationId xmlns:a16="http://schemas.microsoft.com/office/drawing/2014/main" id="{8445FB85-113C-0484-094B-2B0B45F82928}"/>
              </a:ext>
            </a:extLst>
          </p:cNvPr>
          <p:cNvSpPr txBox="1">
            <a:spLocks/>
          </p:cNvSpPr>
          <p:nvPr/>
        </p:nvSpPr>
        <p:spPr>
          <a:xfrm>
            <a:off x="5696857" y="683354"/>
            <a:ext cx="3074323" cy="4176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just" rtl="1"/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                   کلاس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Searcher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:</a:t>
            </a:r>
          </a:p>
          <a:p>
            <a:pPr algn="just" rtl="1"/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/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>
              <a:spcAft>
                <a:spcPts val="1200"/>
              </a:spcAft>
            </a:pP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تابع اول همانطور که در کد مشاهده می کنید وظیفه نرمال سازی داکیومنت ها را دارد لذا با استفاده از یه سری عملیات همچون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stemming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و ... داکیومنت های مورد نظر را نرمال می کنیم.</a:t>
            </a:r>
          </a:p>
          <a:p>
            <a:pPr algn="just" rtl="1">
              <a:spcAft>
                <a:spcPts val="1200"/>
              </a:spcAft>
            </a:pPr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>
              <a:spcAft>
                <a:spcPts val="1200"/>
              </a:spcAft>
            </a:pP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تابع دوم وظیفه خواندن از فایل را برعهده دارد که تمام داکیومنت های موجود در پوشه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docs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و فایل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MED.ALL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به صورت پیششفرض خوانده و با فرمت قابل پیمایش ارائه میدهد</a:t>
            </a:r>
          </a:p>
        </p:txBody>
      </p:sp>
      <p:sp>
        <p:nvSpPr>
          <p:cNvPr id="5" name="Google Shape;302;p39">
            <a:extLst>
              <a:ext uri="{FF2B5EF4-FFF2-40B4-BE49-F238E27FC236}">
                <a16:creationId xmlns:a16="http://schemas.microsoft.com/office/drawing/2014/main" id="{FAB34C9F-341F-63C4-719D-C331DCB8F760}"/>
              </a:ext>
            </a:extLst>
          </p:cNvPr>
          <p:cNvSpPr/>
          <p:nvPr/>
        </p:nvSpPr>
        <p:spPr>
          <a:xfrm>
            <a:off x="8403771" y="4722193"/>
            <a:ext cx="454495" cy="27599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0</a:t>
            </a:r>
            <a:r>
              <a:rPr lang="fa-IR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5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solidFill>
                <a:schemeClr val="accent3">
                  <a:lumMod val="60000"/>
                  <a:lumOff val="40000"/>
                </a:schemeClr>
              </a:solidFill>
              <a:latin typeface="Work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FE95A3-A799-6587-6E6A-92B1C17E7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6017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962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20;p36">
            <a:extLst>
              <a:ext uri="{FF2B5EF4-FFF2-40B4-BE49-F238E27FC236}">
                <a16:creationId xmlns:a16="http://schemas.microsoft.com/office/drawing/2014/main" id="{8445FB85-113C-0484-094B-2B0B45F82928}"/>
              </a:ext>
            </a:extLst>
          </p:cNvPr>
          <p:cNvSpPr txBox="1">
            <a:spLocks/>
          </p:cNvSpPr>
          <p:nvPr/>
        </p:nvSpPr>
        <p:spPr>
          <a:xfrm>
            <a:off x="6408057" y="1387297"/>
            <a:ext cx="2450209" cy="3061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just" rtl="1"/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/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/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پس از نرمال سازی داکیومنت های موجود شباهت کسینوسی هر داکیومنت را با کوئری مورد نظر حساب کرده و درون آرایه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result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ذخیره می کنیم سپس با توجه به شباهت بیشتر 10 تای بیشتر از نظر شباهت را جدا کرده و در خروجی نمایش می دهیم</a:t>
            </a:r>
          </a:p>
        </p:txBody>
      </p:sp>
      <p:sp>
        <p:nvSpPr>
          <p:cNvPr id="5" name="Google Shape;302;p39">
            <a:extLst>
              <a:ext uri="{FF2B5EF4-FFF2-40B4-BE49-F238E27FC236}">
                <a16:creationId xmlns:a16="http://schemas.microsoft.com/office/drawing/2014/main" id="{FAB34C9F-341F-63C4-719D-C331DCB8F760}"/>
              </a:ext>
            </a:extLst>
          </p:cNvPr>
          <p:cNvSpPr/>
          <p:nvPr/>
        </p:nvSpPr>
        <p:spPr>
          <a:xfrm>
            <a:off x="8403771" y="4722193"/>
            <a:ext cx="454495" cy="27599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0</a:t>
            </a:r>
            <a:r>
              <a:rPr lang="fa-IR" b="1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6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solidFill>
                <a:schemeClr val="accent3">
                  <a:lumMod val="60000"/>
                  <a:lumOff val="40000"/>
                </a:schemeClr>
              </a:solidFill>
              <a:latin typeface="Work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98E0B8-49FF-F759-EEB4-4DFE4C789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1932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829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20;p36">
            <a:extLst>
              <a:ext uri="{FF2B5EF4-FFF2-40B4-BE49-F238E27FC236}">
                <a16:creationId xmlns:a16="http://schemas.microsoft.com/office/drawing/2014/main" id="{8445FB85-113C-0484-094B-2B0B45F82928}"/>
              </a:ext>
            </a:extLst>
          </p:cNvPr>
          <p:cNvSpPr txBox="1">
            <a:spLocks/>
          </p:cNvSpPr>
          <p:nvPr/>
        </p:nvSpPr>
        <p:spPr>
          <a:xfrm>
            <a:off x="270932" y="2571750"/>
            <a:ext cx="8521155" cy="2281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sz="3300" b="1" i="0" u="none" strike="noStrike" cap="non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algn="just" rtl="1"/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تست و بررسی داکیومنت ها :</a:t>
            </a:r>
            <a:endParaRPr lang="en-US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/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/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برای مثال اگر کوئری زیر را داشته باشیم:</a:t>
            </a:r>
          </a:p>
          <a:p>
            <a:pPr algn="just"/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query: the crystalline lens in vertebrates, including humans.</a:t>
            </a:r>
          </a:p>
          <a:p>
            <a:pPr algn="just"/>
            <a:endParaRPr lang="fa-IR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Koodak" panose="00000700000000000000" pitchFamily="2" charset="-78"/>
            </a:endParaRPr>
          </a:p>
          <a:p>
            <a:pPr algn="just" rtl="1">
              <a:spcAft>
                <a:spcPts val="1200"/>
              </a:spcAft>
            </a:pP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خروجی داکیومنت های مورد نظر نشان می دهد که با بررسی فایل </a:t>
            </a: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MED.REL</a:t>
            </a:r>
            <a:r>
              <a:rPr lang="fa-IR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Koodak" panose="00000700000000000000" pitchFamily="2" charset="-78"/>
              </a:rPr>
              <a:t> صحت شباهت های به دست آمده به درستی برقرار است.</a:t>
            </a:r>
          </a:p>
        </p:txBody>
      </p:sp>
      <p:sp>
        <p:nvSpPr>
          <p:cNvPr id="5" name="Google Shape;302;p39">
            <a:extLst>
              <a:ext uri="{FF2B5EF4-FFF2-40B4-BE49-F238E27FC236}">
                <a16:creationId xmlns:a16="http://schemas.microsoft.com/office/drawing/2014/main" id="{FAB34C9F-341F-63C4-719D-C331DCB8F760}"/>
              </a:ext>
            </a:extLst>
          </p:cNvPr>
          <p:cNvSpPr/>
          <p:nvPr/>
        </p:nvSpPr>
        <p:spPr>
          <a:xfrm>
            <a:off x="8403771" y="4722193"/>
            <a:ext cx="454495" cy="27599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0</a:t>
            </a:r>
            <a:r>
              <a:rPr lang="fa-IR" b="1" i="0" dirty="0"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accent3">
                    <a:lumMod val="60000"/>
                    <a:lumOff val="40000"/>
                  </a:schemeClr>
                </a:solidFill>
                <a:latin typeface="Work Sans"/>
              </a:rPr>
              <a:t>7</a:t>
            </a:r>
            <a:endParaRPr b="1" i="0" dirty="0"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  <a:solidFill>
                <a:schemeClr val="accent3">
                  <a:lumMod val="60000"/>
                  <a:lumOff val="40000"/>
                </a:schemeClr>
              </a:solidFill>
              <a:latin typeface="Work San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3F372A-1B74-E1D4-F004-AB9FDB508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32" y="290565"/>
            <a:ext cx="5127607" cy="21104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A0F1A9-6959-D1E3-4387-B25E9A45E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3344" y="718141"/>
            <a:ext cx="3725334" cy="168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348384"/>
      </p:ext>
    </p:extLst>
  </p:cSld>
  <p:clrMapOvr>
    <a:masterClrMapping/>
  </p:clrMapOvr>
</p:sld>
</file>

<file path=ppt/theme/theme1.xml><?xml version="1.0" encoding="utf-8"?>
<a:theme xmlns:a="http://schemas.openxmlformats.org/drawingml/2006/main" name="High Intensity Interval Training Gym Center by Slidesgo">
  <a:themeElements>
    <a:clrScheme name="Simple Light">
      <a:dk1>
        <a:srgbClr val="EEEEEE"/>
      </a:dk1>
      <a:lt1>
        <a:srgbClr val="212121"/>
      </a:lt1>
      <a:dk2>
        <a:srgbClr val="FAFAFA"/>
      </a:dk2>
      <a:lt2>
        <a:srgbClr val="FFFFFF"/>
      </a:lt2>
      <a:accent1>
        <a:srgbClr val="191919"/>
      </a:accent1>
      <a:accent2>
        <a:srgbClr val="3C3C3C"/>
      </a:accent2>
      <a:accent3>
        <a:srgbClr val="FF7E02"/>
      </a:accent3>
      <a:accent4>
        <a:srgbClr val="FFFFFF"/>
      </a:accent4>
      <a:accent5>
        <a:srgbClr val="FFFFFF"/>
      </a:accent5>
      <a:accent6>
        <a:srgbClr val="FFFFFF"/>
      </a:accent6>
      <a:hlink>
        <a:srgbClr val="FAFAF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524</Words>
  <Application>Microsoft Office PowerPoint</Application>
  <PresentationFormat>On-screen Show (16:9)</PresentationFormat>
  <Paragraphs>45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Work Sans</vt:lpstr>
      <vt:lpstr>Anaheim</vt:lpstr>
      <vt:lpstr>Arial</vt:lpstr>
      <vt:lpstr>IRANSansMobile</vt:lpstr>
      <vt:lpstr>Roboto Condensed Light</vt:lpstr>
      <vt:lpstr>High Intensity Interval Training Gym Center by Slidesgo</vt:lpstr>
      <vt:lpstr>مبانی بازیابی اطلاعات و جستجو وب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INTERVAL TRAINING GYM CENTER</dc:title>
  <cp:lastModifiedBy>Danial Bayati</cp:lastModifiedBy>
  <cp:revision>6</cp:revision>
  <dcterms:modified xsi:type="dcterms:W3CDTF">2023-05-26T16:18:00Z</dcterms:modified>
</cp:coreProperties>
</file>